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7" d="100"/>
          <a:sy n="77" d="100"/>
        </p:scale>
        <p:origin x="10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145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4af76e6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攻略总结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6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8e9ce90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be6c076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fe44ee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_BD.5_1#03a0dce9a?vop=1&amp;pid=4fe44ee06&amp;color=0,0,0&amp;bt=1&amp;bbb=1"/>
              <p:cNvSpPr/>
              <p:nvPr/>
            </p:nvSpPr>
            <p:spPr>
              <a:xfrm>
                <a:off x="832104" y="1080000"/>
                <a:ext cx="10533888" cy="431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为自然对数的底数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的零点分别为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:r>
                  <a:rPr lang="en-US" altLang="zh-CN" sz="1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4_BD.5_1#03a0dce9a?vop=1&amp;pid=4fe44ee06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31800"/>
              </a:xfrm>
              <a:prstGeom prst="rect">
                <a:avLst/>
              </a:prstGeom>
              <a:blipFill>
                <a:blip r:embed="rId3"/>
                <a:stretch>
                  <a:fillRect l="-1042" r="-347" b="-84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4_AN.6_1#03a0dce9a.blank?vop=1&amp;pid=4fe44ee06&amp;color=0,0,0&amp;vpa=2&amp;bbb=1"/>
              <p:cNvSpPr/>
              <p:nvPr/>
            </p:nvSpPr>
            <p:spPr>
              <a:xfrm>
                <a:off x="10542270" y="1194490"/>
                <a:ext cx="675767" cy="20167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17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Hei" pitchFamily="34" charset="0"/>
                    <a:ea typeface="SimHei" pitchFamily="34" charset="-122"/>
                    <a:cs typeface="SimHei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4_AN.6_1#03a0dce9a.blank?vop=1&amp;pid=4fe44ee06&amp;color=0,0,0&amp;vpa=2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2270" y="1194490"/>
                <a:ext cx="675767" cy="201676"/>
              </a:xfrm>
              <a:prstGeom prst="rect">
                <a:avLst/>
              </a:prstGeom>
              <a:blipFill>
                <a:blip r:embed="rId4"/>
                <a:stretch>
                  <a:fillRect l="-5405" t="-3030" r="-5405" b="-424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EX.7_1#03a0dce9a?vop=1&amp;pid=4fe44ee06&amp;color=0,0,0&amp;bbb=1"/>
              <p:cNvSpPr/>
              <p:nvPr/>
            </p:nvSpPr>
            <p:spPr>
              <a:xfrm>
                <a:off x="832104" y="1511800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题干中的两个函数分别与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有关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考虑同构转化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4_EX.7_1#03a0dce9a?vop=1&amp;pid=4fe44ee0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1800"/>
                <a:ext cx="10533888" cy="602298"/>
              </a:xfrm>
              <a:prstGeom prst="rect">
                <a:avLst/>
              </a:prstGeom>
              <a:blipFill>
                <a:blip r:embed="rId5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4_AS.8_1#03a0dce9a?vop=1&amp;pid=4fe44ee06&amp;color=0,0,0&amp;bbb=1&amp;hb=1"/>
              <p:cNvSpPr/>
              <p:nvPr/>
            </p:nvSpPr>
            <p:spPr>
              <a:xfrm>
                <a:off x="832104" y="2120130"/>
                <a:ext cx="10533888" cy="300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利用同构得出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的关系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又函数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是增函数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构造函数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利用导数研究函数的单调性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值域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又因为当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的值域为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(−∞,1]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4_AS.8_1#03a0dce9a?vop=1&amp;pid=4fe44ee06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20130"/>
                <a:ext cx="10533888" cy="3009900"/>
              </a:xfrm>
              <a:prstGeom prst="rect">
                <a:avLst/>
              </a:prstGeom>
              <a:blipFill>
                <a:blip r:embed="rId6"/>
                <a:stretch>
                  <a:fillRect l="-1042" t="-405" b="-12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4_BD#7037ef2b0?pid=44af76e69&amp;color=0,0,0&amp;bt=1&amp;bbb=1"/>
              <p:cNvSpPr/>
              <p:nvPr/>
            </p:nvSpPr>
            <p:spPr>
              <a:xfrm>
                <a:off x="832104" y="108000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利用同构解不等式的一般步骤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变形找结构——将不等式通过移项、提取公因式、取对数等操作转化为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的形式；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构造辅助函数——构造同构函数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，利用导数研究其单调性、极值、最值等；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解不等式——通过同构函数的单调性，将复合不等式转化为普通代数不等式求解.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P_4_BD#7037ef2b0?pid=44af76e69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r="-1215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fbe4a73c.fixed?pid=7f25c0496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大招攻略</a:t>
            </a:r>
            <a:endParaRPr lang="en-US" altLang="zh-CN" sz="5400" dirty="0"/>
          </a:p>
        </p:txBody>
      </p:sp>
      <p:sp>
        <p:nvSpPr>
          <p:cNvPr id="3" name="C_2_BD#4fbe4a73c.fixed?pid=7f25c0496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同构思想之“换汤不换药”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4_BD#c6db8c6e3?pid=d8e9ce90e&amp;color=0,0,0&amp;bt=1&amp;bbb=1&amp;hb=1"/>
              <p:cNvSpPr/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当导数问题中出现以下特征时，要考虑同构思想：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①题干中等式或不等式的左右两侧出现相同结构或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能转化为相同结构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；②式子中同时包含指数函数与对数函数，且能通过变形转化为同一函数形式；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③等式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或不等式中存在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等典型结构.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P_4_BD#c6db8c6e3?pid=d8e9ce90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r="-1331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#0b2a55650?pid=ebe6c0769&amp;color=0,0,0&amp;bt=1&amp;bbb=1&amp;hb=1"/>
              <p:cNvSpPr/>
              <p:nvPr/>
            </p:nvSpPr>
            <p:spPr>
              <a:xfrm>
                <a:off x="832104" y="1080000"/>
                <a:ext cx="10533888" cy="26543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1.地位同等要同构，主要针对双变量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)&lt;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增函数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)−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≠0)⇔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)&gt;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⇔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⇔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为减函数.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#0b2a55650?pid=ebe6c0769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654300"/>
              </a:xfrm>
              <a:prstGeom prst="rect">
                <a:avLst/>
              </a:prstGeom>
              <a:blipFill>
                <a:blip r:embed="rId3"/>
                <a:stretch>
                  <a:fillRect l="-1389" r="-231" b="-29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#0b2a55650?pid=ebe6c0769&amp;color=0,0,0&amp;bt=1&amp;bbb=1"/>
              <p:cNvSpPr/>
              <p:nvPr/>
            </p:nvSpPr>
            <p:spPr>
              <a:xfrm>
                <a:off x="5280829" y="1663113"/>
                <a:ext cx="5529133" cy="1308313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dirty="0" err="1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)=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;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≤(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)=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;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取对数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)=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.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#0b2a55650?pid=ebe6c0769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0829" y="1663113"/>
                <a:ext cx="5529133" cy="1308313"/>
              </a:xfrm>
              <a:prstGeom prst="rect">
                <a:avLst/>
              </a:prstGeom>
              <a:blipFill>
                <a:blip r:embed="rId3"/>
                <a:stretch>
                  <a:fillRect l="-2536" b="-18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4_BD#0b2a55650?pid=ebe6c0769&amp;color=0,0,0&amp;bbb=1"/>
              <p:cNvSpPr/>
              <p:nvPr/>
            </p:nvSpPr>
            <p:spPr>
              <a:xfrm>
                <a:off x="845255" y="3064733"/>
                <a:ext cx="10533888" cy="1252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den>
                            </m:f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⇔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den>
                            </m:f>
                          </m:sup>
                        </m:sSup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，后面的转化可参考2.（1）.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应用贴士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在对积型不等式进行同构时</a:t>
                </a:r>
                <a:r>
                  <a:rPr kumimoji="0" lang="en-US" altLang="zh-CN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取对数是最快捷的</a:t>
                </a:r>
                <a:r>
                  <a:rPr kumimoji="0" lang="en-US" altLang="zh-CN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同构出的函数</a:t>
                </a:r>
                <a:r>
                  <a:rPr kumimoji="0" lang="en-US" altLang="zh-CN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其单调性一看便知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P_4_BD#0b2a55650?pid=ebe6c076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255" y="3064733"/>
                <a:ext cx="10533888" cy="1252855"/>
              </a:xfrm>
              <a:prstGeom prst="rect">
                <a:avLst/>
              </a:prstGeom>
              <a:blipFill>
                <a:blip r:embed="rId4"/>
                <a:stretch>
                  <a:fillRect l="-1389" b="-112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P_4#0b2a55650?pid=ebe6c0769&amp;color=0,0,0&amp;bt=1&amp;bbb=1">
                <a:extLst>
                  <a:ext uri="{FF2B5EF4-FFF2-40B4-BE49-F238E27FC236}">
                    <a16:creationId xmlns:a16="http://schemas.microsoft.com/office/drawing/2014/main" id="{27769FD7-3BFA-D008-349B-6FE51F69C001}"/>
                  </a:ext>
                </a:extLst>
              </p:cNvPr>
              <p:cNvSpPr/>
              <p:nvPr/>
            </p:nvSpPr>
            <p:spPr>
              <a:xfrm>
                <a:off x="2318735" y="1996472"/>
                <a:ext cx="8963249" cy="7366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8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18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18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三种同构方式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1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5" name="P_4#0b2a55650?pid=ebe6c0769&amp;color=0,0,0&amp;bt=1&amp;bbb=1">
                <a:extLst>
                  <a:ext uri="{FF2B5EF4-FFF2-40B4-BE49-F238E27FC236}">
                    <a16:creationId xmlns:a16="http://schemas.microsoft.com/office/drawing/2014/main" id="{27769FD7-3BFA-D008-349B-6FE51F69C0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8735" y="1996472"/>
                <a:ext cx="8963249" cy="736600"/>
              </a:xfrm>
              <a:prstGeom prst="rect">
                <a:avLst/>
              </a:prstGeom>
              <a:blipFill>
                <a:blip r:embed="rId5"/>
                <a:stretch>
                  <a:fillRect l="-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ystemAddBraceShape">
            <a:extLst>
              <a:ext uri="{FF2B5EF4-FFF2-40B4-BE49-F238E27FC236}">
                <a16:creationId xmlns:a16="http://schemas.microsoft.com/office/drawing/2014/main" id="{3902F5BC-2323-A595-55D0-3830B73D5546}"/>
              </a:ext>
            </a:extLst>
          </p:cNvPr>
          <p:cNvSpPr/>
          <p:nvPr/>
        </p:nvSpPr>
        <p:spPr>
          <a:xfrm>
            <a:off x="5005668" y="1790431"/>
            <a:ext cx="190500" cy="1068261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32104" y="1178246"/>
            <a:ext cx="3855543" cy="5155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latinLnBrk="1">
              <a:lnSpc>
                <a:spcPts val="3300"/>
              </a:lnSpc>
            </a:pPr>
            <a:r>
              <a:rPr lang="en-US" altLang="zh-CN" b="1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2.指对跨阶想同构，同左同右取对数</a:t>
            </a:r>
            <a:endParaRPr lang="en-US" altLang="zh-CN" dirty="0">
              <a:solidFill>
                <a:prstClr val="black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845255" y="2160635"/>
            <a:ext cx="1473480" cy="5155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latinLnBrk="1">
              <a:lnSpc>
                <a:spcPts val="3300"/>
              </a:lnSpc>
            </a:pPr>
            <a:r>
              <a:rPr lang="en-US" altLang="zh-CN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（1）积型：</a:t>
            </a:r>
            <a:endParaRPr lang="en-US" alt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0b2a55650?pid=ebe6c0769&amp;color=0,0,0&amp;bt=1&amp;bbb=1"/>
              <p:cNvSpPr/>
              <p:nvPr/>
            </p:nvSpPr>
            <p:spPr>
              <a:xfrm>
                <a:off x="4898893" y="1155374"/>
                <a:ext cx="5222138" cy="1443609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400"/>
                  </a:lnSpc>
                </a:pPr>
                <a:r>
                  <a:rPr lang="en-US" altLang="zh-CN" sz="1800" b="0" i="0" dirty="0" err="1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ln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sup>
                            </m:sSup>
                          </m:num>
                          <m:den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)=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;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ln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e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b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)=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x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;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取对数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)=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.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0b2a55650?pid=ebe6c0769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8893" y="1155374"/>
                <a:ext cx="5222138" cy="1443609"/>
              </a:xfrm>
              <a:prstGeom prst="rect">
                <a:avLst/>
              </a:prstGeom>
              <a:blipFill>
                <a:blip r:embed="rId3"/>
                <a:stretch>
                  <a:fillRect l="-2804" b="-46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4_BD#0b2a55650?pid=ebe6c0769&amp;color=0,0,0&amp;bbb=1"/>
              <p:cNvSpPr/>
              <p:nvPr/>
            </p:nvSpPr>
            <p:spPr>
              <a:xfrm>
                <a:off x="5771053" y="2832159"/>
                <a:ext cx="4640830" cy="118789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dirty="0" err="1" smtClean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±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±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)=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±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;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±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±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)=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±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.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P_4_BD#0b2a55650?pid=ebe6c076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1053" y="2832159"/>
                <a:ext cx="4640830" cy="1187895"/>
              </a:xfrm>
              <a:prstGeom prst="rect">
                <a:avLst/>
              </a:prstGeom>
              <a:blipFill>
                <a:blip r:embed="rId4"/>
                <a:stretch>
                  <a:fillRect l="-31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P_4_BD#0b2a55650?pid=ebe6c0769&amp;color=0,0,0&amp;bbb=1"/>
              <p:cNvSpPr/>
              <p:nvPr/>
            </p:nvSpPr>
            <p:spPr>
              <a:xfrm>
                <a:off x="789499" y="4214195"/>
                <a:ext cx="10533888" cy="4205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如：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+1⇔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P_4_BD#0b2a55650?pid=ebe6c076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499" y="4214195"/>
                <a:ext cx="10533888" cy="420561"/>
              </a:xfrm>
              <a:prstGeom prst="rect">
                <a:avLst/>
              </a:prstGeom>
              <a:blipFill>
                <a:blip r:embed="rId5"/>
                <a:stretch>
                  <a:fillRect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P_4_BD#0b2a55650?pid=ebe6c0769&amp;color=0,0,0&amp;bt=1&amp;bbb=1">
                <a:extLst>
                  <a:ext uri="{FF2B5EF4-FFF2-40B4-BE49-F238E27FC236}">
                    <a16:creationId xmlns:a16="http://schemas.microsoft.com/office/drawing/2014/main" id="{04AB8BB1-A641-959A-22DD-29CF63B52069}"/>
                  </a:ext>
                </a:extLst>
              </p:cNvPr>
              <p:cNvSpPr/>
              <p:nvPr/>
            </p:nvSpPr>
            <p:spPr>
              <a:xfrm>
                <a:off x="2310175" y="1533485"/>
                <a:ext cx="8324422" cy="7366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18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18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两种同构方式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1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5" name="P_4_BD#0b2a55650?pid=ebe6c0769&amp;color=0,0,0&amp;bt=1&amp;bbb=1">
                <a:extLst>
                  <a:ext uri="{FF2B5EF4-FFF2-40B4-BE49-F238E27FC236}">
                    <a16:creationId xmlns:a16="http://schemas.microsoft.com/office/drawing/2014/main" id="{04AB8BB1-A641-959A-22DD-29CF63B520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175" y="1533485"/>
                <a:ext cx="8324422" cy="736600"/>
              </a:xfrm>
              <a:prstGeom prst="rect">
                <a:avLst/>
              </a:prstGeom>
              <a:blipFill>
                <a:blip r:embed="rId6"/>
                <a:stretch>
                  <a:fillRect l="-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ystemAddBraceShape">
            <a:extLst>
              <a:ext uri="{FF2B5EF4-FFF2-40B4-BE49-F238E27FC236}">
                <a16:creationId xmlns:a16="http://schemas.microsoft.com/office/drawing/2014/main" id="{74E6DC77-E623-FA5C-B0D5-76C2FCA9C09E}"/>
              </a:ext>
            </a:extLst>
          </p:cNvPr>
          <p:cNvSpPr/>
          <p:nvPr/>
        </p:nvSpPr>
        <p:spPr>
          <a:xfrm>
            <a:off x="4639292" y="1300309"/>
            <a:ext cx="190500" cy="1325153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P_4_BD#0b2a55650?pid=ebe6c0769&amp;color=0,0,0&amp;bbb=1">
                <a:extLst>
                  <a:ext uri="{FF2B5EF4-FFF2-40B4-BE49-F238E27FC236}">
                    <a16:creationId xmlns:a16="http://schemas.microsoft.com/office/drawing/2014/main" id="{665BB8EB-E56C-A919-7E5A-A8592BA902DC}"/>
                  </a:ext>
                </a:extLst>
              </p:cNvPr>
              <p:cNvSpPr/>
              <p:nvPr/>
            </p:nvSpPr>
            <p:spPr>
              <a:xfrm>
                <a:off x="2310175" y="3051929"/>
                <a:ext cx="7810856" cy="7366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8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18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18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两种同构方式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1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7" name="P_4_BD#0b2a55650?pid=ebe6c0769&amp;color=0,0,0&amp;bbb=1">
                <a:extLst>
                  <a:ext uri="{FF2B5EF4-FFF2-40B4-BE49-F238E27FC236}">
                    <a16:creationId xmlns:a16="http://schemas.microsoft.com/office/drawing/2014/main" id="{665BB8EB-E56C-A919-7E5A-A8592BA902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175" y="3051929"/>
                <a:ext cx="7810856" cy="73660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ystemAddBraceShape">
            <a:extLst>
              <a:ext uri="{FF2B5EF4-FFF2-40B4-BE49-F238E27FC236}">
                <a16:creationId xmlns:a16="http://schemas.microsoft.com/office/drawing/2014/main" id="{0C8240E0-B969-54D1-C562-BF7506BABC2C}"/>
              </a:ext>
            </a:extLst>
          </p:cNvPr>
          <p:cNvSpPr/>
          <p:nvPr/>
        </p:nvSpPr>
        <p:spPr>
          <a:xfrm>
            <a:off x="5517052" y="2953504"/>
            <a:ext cx="190500" cy="626543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3622" y="1711944"/>
            <a:ext cx="1588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（2）商型：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89499" y="3328829"/>
            <a:ext cx="1704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3）和差型：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4#0b2a55650?pid=ebe6c0769&amp;color=0,0,0&amp;bt=1&amp;bbb=1&amp;hb=1"/>
              <p:cNvSpPr/>
              <p:nvPr/>
            </p:nvSpPr>
            <p:spPr>
              <a:xfrm>
                <a:off x="832104" y="1080000"/>
                <a:ext cx="10533888" cy="1397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1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.无中生有去同构，凑好形式（主要利用：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nor/>
                      </m:rP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1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）是关键，凑常数或凑参数，如有必要凑变量</a:t>
                </a:r>
                <a:endParaRPr lang="en-US" altLang="zh-CN" sz="1800" spc="-5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18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18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两边同乘</m:t>
                              </m:r>
                              <m:r>
                                <a:rPr lang="en-US" altLang="zh-CN" sz="18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altLang="zh-CN" sz="18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CN" sz="18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无中生有</m:t>
                              </m:r>
                              <m:r>
                                <a:rPr lang="en-US" altLang="zh-CN" sz="18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18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itchFamily="34" charset="-122"/>
                              <a:cs typeface="微软雅黑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1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，后面的转化可参考2.（1）.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P_4#0b2a55650?pid=ebe6c0769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397000"/>
              </a:xfrm>
              <a:prstGeom prst="rect">
                <a:avLst/>
              </a:prstGeom>
              <a:blipFill>
                <a:blip r:embed="rId3"/>
                <a:stretch>
                  <a:fillRect l="-1389" t="-437" b="-87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4#0b2a55650?pid=ebe6c0769&amp;color=0,0,0&amp;bt=1&amp;bbb=1&amp;hb=1">
                <a:extLst>
                  <a:ext uri="{FF2B5EF4-FFF2-40B4-BE49-F238E27FC236}">
                    <a16:creationId xmlns:a16="http://schemas.microsoft.com/office/drawing/2014/main" id="{973DE24C-26DC-61E5-67E4-10FF31E736CA}"/>
                  </a:ext>
                </a:extLst>
              </p:cNvPr>
              <p:cNvSpPr/>
              <p:nvPr/>
            </p:nvSpPr>
            <p:spPr>
              <a:xfrm>
                <a:off x="832104" y="1944197"/>
                <a:ext cx="10533888" cy="140335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ct val="150000"/>
                  </a:lnSpc>
                </a:pPr>
                <a:r>
                  <a:rPr lang="en-US" altLang="zh-CN" sz="100" b="0" i="0" kern="0" spc="-99900" dirty="0" smtClean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                   </m:t>
                    </m:r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&gt;0)⇔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−1)]−1⇔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−1)−1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mPr>
                          <m:mr>
                            <m:e>
                              <m:groupChr>
                                <m:groupChrPr>
                                  <m:chr m:val="→"/>
                                  <m:vertJc m:val="bot"/>
                                  <m:ctrlPr>
                                    <a:rPr lang="en-US" altLang="zh-CN" sz="1800" b="0" i="1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groupChrPr>
                                <m:e>
                                  <m:r>
                                    <a:rPr lang="en-US" altLang="zh-CN" sz="1800" b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两边同加</m:t>
                                  </m:r>
                                  <m:r>
                                    <a:rPr lang="en-US" altLang="zh-CN" sz="1800" b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groupChr>
                            </m:e>
                          </m:mr>
                          <m:mr>
                            <m:e>
                              <m:r>
                                <a:rPr lang="en-US" altLang="zh-CN" sz="1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en-US" altLang="zh-CN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−1⇔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P_4#0b2a55650?pid=ebe6c0769&amp;color=0,0,0&amp;bt=1&amp;bbb=1&amp;hb=1">
                <a:extLst>
                  <a:ext uri="{FF2B5EF4-FFF2-40B4-BE49-F238E27FC236}">
                    <a16:creationId xmlns:a16="http://schemas.microsoft.com/office/drawing/2014/main" id="{973DE24C-26DC-61E5-67E4-10FF31E736C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44197"/>
                <a:ext cx="10533888" cy="1403350"/>
              </a:xfrm>
              <a:prstGeom prst="rect">
                <a:avLst/>
              </a:prstGeom>
              <a:blipFill>
                <a:blip r:embed="rId4"/>
                <a:stretch>
                  <a:fillRect l="-694" b="-482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P_4#0b2a55650?pid=ebe6c0769&amp;color=0,0,0&amp;bt=1&amp;bbb=1&amp;hb=1">
                <a:extLst>
                  <a:ext uri="{FF2B5EF4-FFF2-40B4-BE49-F238E27FC236}">
                    <a16:creationId xmlns:a16="http://schemas.microsoft.com/office/drawing/2014/main" id="{11F08D8A-6CA9-CC8D-F786-A8E37116BE8E}"/>
                  </a:ext>
                </a:extLst>
              </p:cNvPr>
              <p:cNvSpPr/>
              <p:nvPr/>
            </p:nvSpPr>
            <p:spPr>
              <a:xfrm>
                <a:off x="832104" y="3870444"/>
                <a:ext cx="10533888" cy="2159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𝑙𝑜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&gt;1)⇔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⇔(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，后面的转化可参考2.（1）.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拓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展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由于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𝑙𝑜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两边对应的函数互为反函数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所以还可以这样转化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𝑙𝑜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&gt;1)⇒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⇒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&gt;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对于某些不等式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两边互为反函数是比较隐蔽的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若能发现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则可以转化处理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+1&gt;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−1)](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左右两边对应的函数互为反函数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所以只需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+1&gt;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P_4#0b2a55650?pid=ebe6c0769&amp;color=0,0,0&amp;bt=1&amp;bbb=1&amp;hb=1">
                <a:extLst>
                  <a:ext uri="{FF2B5EF4-FFF2-40B4-BE49-F238E27FC236}">
                    <a16:creationId xmlns:a16="http://schemas.microsoft.com/office/drawing/2014/main" id="{11F08D8A-6CA9-CC8D-F786-A8E37116BE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70444"/>
                <a:ext cx="10533888" cy="2159000"/>
              </a:xfrm>
              <a:prstGeom prst="rect">
                <a:avLst/>
              </a:prstGeom>
              <a:blipFill>
                <a:blip r:embed="rId5"/>
                <a:stretch>
                  <a:fillRect l="-1389" b="-36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_BD.1_1#d8ff110cb?vop=1&amp;pid=4fe44ee06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对任意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，不等式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恒成立，则实数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:r>
                  <a:rPr lang="en-US" altLang="zh-CN" sz="1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4_BD.1_1#d8ff110cb?vop=1&amp;pid=4fe44ee06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4_AN.2_1#d8ff110cb.blank?vop=1&amp;pid=4fe44ee06&amp;color=0,0,0&amp;vpa=1&amp;bbb=1"/>
              <p:cNvSpPr/>
              <p:nvPr/>
            </p:nvSpPr>
            <p:spPr>
              <a:xfrm>
                <a:off x="8433563" y="1112702"/>
                <a:ext cx="478917" cy="20167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17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Hei" pitchFamily="34" charset="0"/>
                    <a:ea typeface="SimHei" pitchFamily="34" charset="-122"/>
                    <a:cs typeface="SimHei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4_AN.2_1#d8ff110cb.blank?vop=1&amp;pid=4fe44ee06&amp;color=0,0,0&amp;vpa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3563" y="1112702"/>
                <a:ext cx="478917" cy="201676"/>
              </a:xfrm>
              <a:prstGeom prst="rect">
                <a:avLst/>
              </a:prstGeom>
              <a:blipFill>
                <a:blip r:embed="rId4"/>
                <a:stretch>
                  <a:fillRect l="-7595" t="-6061" r="-7595" b="-424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EX.3_1#d8ff110cb?vop=1&amp;pid=4fe44ee06&amp;color=0,0,0&amp;bbb=1&amp;hb=1"/>
              <p:cNvSpPr/>
              <p:nvPr/>
            </p:nvSpPr>
            <p:spPr>
              <a:xfrm>
                <a:off x="832104" y="1370195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题干不等式对应的函数无法直接求导利用单调性判断最值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故考虑将与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有关的部分分离到不等式的两侧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利用指对之间的转化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运用同构思想解题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4_EX.3_1#d8ff110cb?vop=1&amp;pid=4fe44ee06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0195"/>
                <a:ext cx="10533888" cy="932498"/>
              </a:xfrm>
              <a:prstGeom prst="rect">
                <a:avLst/>
              </a:prstGeom>
              <a:blipFill>
                <a:blip r:embed="rId5"/>
                <a:stretch>
                  <a:fillRect l="-1042" r="-1736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_AS.4_1#d8ff110cb?vop=1&amp;pid=4fe44ee06&amp;color=0,0,0&amp;bt=1&amp;bbb=1"/>
              <p:cNvSpPr/>
              <p:nvPr/>
            </p:nvSpPr>
            <p:spPr>
              <a:xfrm>
                <a:off x="832104" y="1080000"/>
                <a:ext cx="10533888" cy="46408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化简题干不等式并转化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由不等式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符合和差型同构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构造函数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利用导数判断函数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的单调性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将不等式进行转化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原不等式等价于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分离参数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构造函数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研究新函数的单调性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进而求出参数的取值范围</a:t>
                </a:r>
                <a:endParaRPr lang="en-US" altLang="zh-CN" sz="14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又因为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所以实数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 xmlns="">
          <p:sp>
            <p:nvSpPr>
              <p:cNvPr id="2" name="QB_4_AS.4_1#d8ff110cb?vop=1&amp;pid=4fe44ee06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640898"/>
              </a:xfrm>
              <a:prstGeom prst="rect">
                <a:avLst/>
              </a:prstGeom>
              <a:blipFill>
                <a:blip r:embed="rId3"/>
                <a:stretch>
                  <a:fillRect l="-1042" b="-23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213</Words>
  <Application>Microsoft Office PowerPoint</Application>
  <PresentationFormat>宽屏</PresentationFormat>
  <Paragraphs>85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等线</vt:lpstr>
      <vt:lpstr>SimHei</vt:lpstr>
      <vt:lpstr>楷体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SKUser</cp:lastModifiedBy>
  <cp:revision>4</cp:revision>
  <dcterms:created xsi:type="dcterms:W3CDTF">2025-10-22T02:24:54Z</dcterms:created>
  <dcterms:modified xsi:type="dcterms:W3CDTF">2025-10-22T07:00:24Z</dcterms:modified>
  <cp:category/>
  <cp:contentStatus/>
</cp:coreProperties>
</file>